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577" r:id="rId1"/>
    <p:sldMasterId id="2147488601" r:id="rId2"/>
  </p:sldMasterIdLst>
  <p:notesMasterIdLst>
    <p:notesMasterId r:id="rId22"/>
  </p:notesMasterIdLst>
  <p:sldIdLst>
    <p:sldId id="557" r:id="rId3"/>
    <p:sldId id="665" r:id="rId4"/>
    <p:sldId id="666" r:id="rId5"/>
    <p:sldId id="667" r:id="rId6"/>
    <p:sldId id="668" r:id="rId7"/>
    <p:sldId id="657" r:id="rId8"/>
    <p:sldId id="658" r:id="rId9"/>
    <p:sldId id="662" r:id="rId10"/>
    <p:sldId id="663" r:id="rId11"/>
    <p:sldId id="647" r:id="rId12"/>
    <p:sldId id="648" r:id="rId13"/>
    <p:sldId id="659" r:id="rId14"/>
    <p:sldId id="654" r:id="rId15"/>
    <p:sldId id="664" r:id="rId16"/>
    <p:sldId id="660" r:id="rId17"/>
    <p:sldId id="661" r:id="rId18"/>
    <p:sldId id="656" r:id="rId19"/>
    <p:sldId id="642" r:id="rId20"/>
    <p:sldId id="643" r:id="rId21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A3372CA-ACC4-8F02-7C27-63EE605BE8CE}" name="Peter Nabicht" initials="PN" userId="S::peter@pfnconsulting.onmicrosoft.com::90d3a941-56b5-4bdb-a9ff-902f662729e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EE0"/>
    <a:srgbClr val="69A12B"/>
    <a:srgbClr val="0D2A8D"/>
    <a:srgbClr val="0E2B8D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31" autoAdjust="0"/>
    <p:restoredTop sz="94618" autoAdjust="0"/>
  </p:normalViewPr>
  <p:slideViewPr>
    <p:cSldViewPr>
      <p:cViewPr varScale="1">
        <p:scale>
          <a:sx n="86" d="100"/>
          <a:sy n="86" d="100"/>
        </p:scale>
        <p:origin x="120" y="4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314F209-568D-4514-9EB3-3E223590E434}" type="datetimeFigureOut">
              <a:rPr lang="en-US"/>
              <a:pPr>
                <a:defRPr/>
              </a:pPr>
              <a:t>4/18/2023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E0217F-5C4E-4365-B871-C5D54860F6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510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1D8C8-5167-4066-997D-31E6556D45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51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4E55-648E-496D-9088-1ACBDB4C69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440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0" y="0"/>
            <a:ext cx="12039600" cy="685800"/>
          </a:xfrm>
        </p:spPr>
        <p:txBody>
          <a:bodyPr vert="horz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762000"/>
            <a:ext cx="833120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4BA32-C001-47D0-A96B-4523172F1E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4306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442E-11C0-4DBF-B610-D1B557E13E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4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442E-11C0-4DBF-B610-D1B557E13E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47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442E-11C0-4DBF-B610-D1B557E13E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88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2CB51DB-F909-6384-223B-DA0343F3E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0E6FE3-65EA-CB9A-87E5-054AEF11F9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A1D442E-11C0-4DBF-B610-D1B557E13EA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511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442E-11C0-4DBF-B610-D1B557E13E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13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442E-11C0-4DBF-B610-D1B557E13E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3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442E-11C0-4DBF-B610-D1B557E13E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97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442E-11C0-4DBF-B610-D1B557E13E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81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83626-E35C-42B0-8279-4A50B848C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933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442E-11C0-4DBF-B610-D1B557E13E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3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442E-11C0-4DBF-B610-D1B557E13E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08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442E-11C0-4DBF-B610-D1B557E13E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30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C5BC-A433-4950-A541-EDEAAC0394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993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914400"/>
            <a:ext cx="5588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0"/>
            <a:ext cx="5588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CB8F2-8A62-471B-8F14-17372342AD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767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972800" cy="537368"/>
          </a:xfrm>
        </p:spPr>
        <p:txBody>
          <a:bodyPr vert="horz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0C3B1-324E-4C22-9030-0F72953FCE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0277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A0B6E-41B1-4671-ADC9-857EB6B725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70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73EA3-09BD-4708-B212-DDC3478DD5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127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4011084" cy="412750"/>
          </a:xfr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3EEEE-CB19-4535-AC65-243803C93D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05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2C225-C51A-4AB3-B07D-180C2D65AE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49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3"/>
          <p:cNvSpPr>
            <a:spLocks/>
          </p:cNvSpPr>
          <p:nvPr/>
        </p:nvSpPr>
        <p:spPr bwMode="auto">
          <a:xfrm>
            <a:off x="304800" y="6381750"/>
            <a:ext cx="11887200" cy="247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60000"/>
              </a:spcBef>
              <a:buFont typeface="Arial" charset="0"/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72035" name="Rectangle 10"/>
          <p:cNvSpPr>
            <a:spLocks noChangeArrowheads="1"/>
          </p:cNvSpPr>
          <p:nvPr/>
        </p:nvSpPr>
        <p:spPr bwMode="auto">
          <a:xfrm rot="16200000">
            <a:off x="5753100" y="-5753100"/>
            <a:ext cx="685800" cy="12192000"/>
          </a:xfrm>
          <a:prstGeom prst="rect">
            <a:avLst/>
          </a:prstGeom>
          <a:solidFill>
            <a:srgbClr val="0E2B8D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rnd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2" name="Rectangle 2"/>
          <p:cNvSpPr>
            <a:spLocks noGrp="1"/>
          </p:cNvSpPr>
          <p:nvPr>
            <p:ph type="title"/>
          </p:nvPr>
        </p:nvSpPr>
        <p:spPr bwMode="auto">
          <a:xfrm rot="-5400000">
            <a:off x="5753100" y="-5651500"/>
            <a:ext cx="685800" cy="119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3" name="Rectangle 3"/>
          <p:cNvSpPr>
            <a:spLocks noGrp="1"/>
          </p:cNvSpPr>
          <p:nvPr>
            <p:ph type="body" idx="1"/>
          </p:nvPr>
        </p:nvSpPr>
        <p:spPr bwMode="auto">
          <a:xfrm>
            <a:off x="406400" y="914400"/>
            <a:ext cx="113792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8672513" y="6324600"/>
            <a:ext cx="13208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719D8A3-E18E-4628-829C-6895202675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Rectangle 10"/>
          <p:cNvSpPr/>
          <p:nvPr/>
        </p:nvSpPr>
        <p:spPr>
          <a:xfrm rot="16200000">
            <a:off x="6057900" y="723900"/>
            <a:ext cx="76200" cy="12192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2056" name="Picture 2" descr="C:\Documents and Settings\jack.gidding\My Documents\Marketing\Logo\STAC\117541_logo_final.tif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6248400"/>
            <a:ext cx="17922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203200" y="6532563"/>
            <a:ext cx="3667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dirty="0">
                <a:solidFill>
                  <a:srgbClr val="000000"/>
                </a:solidFill>
              </a:rPr>
              <a:t>Copyright © 2023 Securities Technology Analysis Center LLC</a:t>
            </a:r>
          </a:p>
        </p:txBody>
      </p:sp>
      <p:sp>
        <p:nvSpPr>
          <p:cNvPr id="172042" name="Rectangle 13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 userDrawn="1"/>
        </p:nvSpPr>
        <p:spPr bwMode="auto">
          <a:xfrm>
            <a:off x="11698288" y="6216650"/>
            <a:ext cx="2317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500">
                <a:solidFill>
                  <a:srgbClr val="000000"/>
                </a:solidFill>
              </a:rPr>
              <a:t>®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589" r:id="rId1"/>
    <p:sldLayoutId id="2147488590" r:id="rId2"/>
    <p:sldLayoutId id="2147488591" r:id="rId3"/>
    <p:sldLayoutId id="2147488592" r:id="rId4"/>
    <p:sldLayoutId id="2147488593" r:id="rId5"/>
    <p:sldLayoutId id="2147488594" r:id="rId6"/>
    <p:sldLayoutId id="2147488595" r:id="rId7"/>
    <p:sldLayoutId id="2147488596" r:id="rId8"/>
    <p:sldLayoutId id="2147488597" r:id="rId9"/>
    <p:sldLayoutId id="2147488598" r:id="rId10"/>
    <p:sldLayoutId id="214748859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rgbClr val="0E2B8F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3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A1D442E-11C0-4DBF-B610-D1B557E13EA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253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602" r:id="rId1"/>
    <p:sldLayoutId id="2147488603" r:id="rId2"/>
    <p:sldLayoutId id="2147488604" r:id="rId3"/>
    <p:sldLayoutId id="2147488605" r:id="rId4"/>
    <p:sldLayoutId id="2147488606" r:id="rId5"/>
    <p:sldLayoutId id="2147488607" r:id="rId6"/>
    <p:sldLayoutId id="2147488608" r:id="rId7"/>
    <p:sldLayoutId id="2147488609" r:id="rId8"/>
    <p:sldLayoutId id="2147488610" r:id="rId9"/>
    <p:sldLayoutId id="2147488611" r:id="rId10"/>
    <p:sldLayoutId id="2147488612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Documents and Settings\Jack Gidding\My Documents\jack.gidding\Marketing\Logo\Benchmark Council\Final\141012_logo_final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413" y="381000"/>
            <a:ext cx="3813175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3"/>
          <p:cNvSpPr txBox="1">
            <a:spLocks/>
          </p:cNvSpPr>
          <p:nvPr/>
        </p:nvSpPr>
        <p:spPr>
          <a:xfrm>
            <a:off x="1524000" y="2514600"/>
            <a:ext cx="91440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4000" b="1" dirty="0"/>
              <a:t>STAC-A3 Background and Portfolio Trading Benchmark Proposal v0.3</a:t>
            </a:r>
          </a:p>
          <a:p>
            <a:pPr marL="0" indent="0" algn="ctr">
              <a:buNone/>
            </a:pPr>
            <a:r>
              <a:rPr lang="en-US" alt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18, 2023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E085FD7D-C6AE-0705-7A67-8F03061802B7}"/>
              </a:ext>
            </a:extLst>
          </p:cNvPr>
          <p:cNvSpPr txBox="1">
            <a:spLocks/>
          </p:cNvSpPr>
          <p:nvPr/>
        </p:nvSpPr>
        <p:spPr>
          <a:xfrm>
            <a:off x="609600" y="4544291"/>
            <a:ext cx="5486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b="1">
                <a:solidFill>
                  <a:srgbClr val="A0A0A0"/>
                </a:solidFill>
                <a:latin typeface="Calibri" pitchFamily="34" charset="0"/>
                <a:cs typeface="Calibri" pitchFamily="34" charset="0"/>
              </a:rPr>
              <a:t>Bishop Brock</a:t>
            </a:r>
            <a:br>
              <a:rPr lang="en-US" b="1">
                <a:solidFill>
                  <a:srgbClr val="A0A0A0"/>
                </a:solidFill>
                <a:latin typeface="Calibri" pitchFamily="34" charset="0"/>
                <a:cs typeface="Calibri" pitchFamily="34" charset="0"/>
              </a:rPr>
            </a:br>
            <a:r>
              <a:rPr lang="en-US" b="1">
                <a:solidFill>
                  <a:srgbClr val="A0A0A0"/>
                </a:solidFill>
                <a:latin typeface="Calibri" pitchFamily="34" charset="0"/>
                <a:cs typeface="Calibri" pitchFamily="34" charset="0"/>
              </a:rPr>
              <a:t>Head of Research, STAC</a:t>
            </a:r>
          </a:p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b="1">
                <a:solidFill>
                  <a:srgbClr val="A0A0A0"/>
                </a:solidFill>
                <a:latin typeface="Calibri" pitchFamily="34" charset="0"/>
                <a:cs typeface="Calibri" pitchFamily="34" charset="0"/>
              </a:rPr>
              <a:t>bishop.brock@STACresearch.com</a:t>
            </a:r>
          </a:p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endParaRPr lang="en-US" dirty="0">
              <a:solidFill>
                <a:srgbClr val="A0A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Subtitle 1">
            <a:extLst>
              <a:ext uri="{FF2B5EF4-FFF2-40B4-BE49-F238E27FC236}">
                <a16:creationId xmlns:a16="http://schemas.microsoft.com/office/drawing/2014/main" id="{262F0EFF-2E21-BDB1-E46A-F9D9A4B07D3F}"/>
              </a:ext>
            </a:extLst>
          </p:cNvPr>
          <p:cNvSpPr txBox="1">
            <a:spLocks/>
          </p:cNvSpPr>
          <p:nvPr/>
        </p:nvSpPr>
        <p:spPr>
          <a:xfrm>
            <a:off x="6248400" y="4544291"/>
            <a:ext cx="5486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>
                <a:solidFill>
                  <a:srgbClr val="A0A0A0"/>
                </a:solidFill>
                <a:latin typeface="Calibri" pitchFamily="34" charset="0"/>
                <a:cs typeface="Calibri" pitchFamily="34" charset="0"/>
              </a:rPr>
              <a:t>Peter </a:t>
            </a:r>
            <a:r>
              <a:rPr lang="en-US" b="1" dirty="0" err="1">
                <a:solidFill>
                  <a:srgbClr val="A0A0A0"/>
                </a:solidFill>
                <a:latin typeface="Calibri" pitchFamily="34" charset="0"/>
                <a:cs typeface="Calibri" pitchFamily="34" charset="0"/>
              </a:rPr>
              <a:t>Nabicht</a:t>
            </a:r>
            <a:br>
              <a:rPr lang="en-US" b="1" dirty="0">
                <a:solidFill>
                  <a:srgbClr val="A0A0A0"/>
                </a:solidFill>
                <a:latin typeface="Calibri" pitchFamily="34" charset="0"/>
                <a:cs typeface="Calibri" pitchFamily="34" charset="0"/>
              </a:rPr>
            </a:br>
            <a:r>
              <a:rPr lang="en-US" b="1" dirty="0">
                <a:solidFill>
                  <a:srgbClr val="A0A0A0"/>
                </a:solidFill>
                <a:latin typeface="Calibri" pitchFamily="34" charset="0"/>
                <a:cs typeface="Calibri" pitchFamily="34" charset="0"/>
              </a:rPr>
              <a:t>President, STAC</a:t>
            </a:r>
          </a:p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>
                <a:solidFill>
                  <a:srgbClr val="A0A0A0"/>
                </a:solidFill>
                <a:latin typeface="Calibri" pitchFamily="34" charset="0"/>
                <a:cs typeface="Calibri" pitchFamily="34" charset="0"/>
              </a:rPr>
              <a:t>peter.nabicht@STACresearch.com</a:t>
            </a:r>
          </a:p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endParaRPr lang="en-US" dirty="0">
              <a:solidFill>
                <a:srgbClr val="A0A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FC9A02-397F-1C27-E8E1-F76D527172C9}"/>
              </a:ext>
            </a:extLst>
          </p:cNvPr>
          <p:cNvSpPr txBox="1">
            <a:spLocks/>
          </p:cNvSpPr>
          <p:nvPr/>
        </p:nvSpPr>
        <p:spPr>
          <a:xfrm>
            <a:off x="304800" y="6138402"/>
            <a:ext cx="11277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600" b="1" dirty="0">
                <a:solidFill>
                  <a:srgbClr val="FF0000"/>
                </a:solidFill>
              </a:rPr>
              <a:t>CONFIDENTIAL: </a:t>
            </a:r>
            <a:r>
              <a:rPr lang="en-US" sz="16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This document is for the exclusive internal use of members of the STAC Benchmark Council and is </a:t>
            </a:r>
            <a:br>
              <a:rPr lang="en-US" sz="16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6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governed by the STAC Benchmark Council membership agreement.  Do not distribute outside your firm. 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48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58419-8A5D-1A64-DC9F-62901864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Portfolio Trading Benchmark (PTB)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8D9B2-2BEF-FB43-0C41-86F1E3C37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Portfolio begins with large cash balance</a:t>
            </a:r>
          </a:p>
          <a:p>
            <a:r>
              <a:rPr lang="en-US" dirty="0"/>
              <a:t>A large universe of U instruments, High and Low volume</a:t>
            </a:r>
          </a:p>
          <a:p>
            <a:r>
              <a:rPr lang="en-US" dirty="0"/>
              <a:t>Each day, trade N out of U instruments selected by global technical analysis of the entire universe of symbols</a:t>
            </a:r>
          </a:p>
          <a:p>
            <a:r>
              <a:rPr lang="en-US" dirty="0"/>
              <a:t>Each trade takes a position based on current cash balance and optimized weights</a:t>
            </a:r>
          </a:p>
          <a:p>
            <a:r>
              <a:rPr lang="en-US" dirty="0"/>
              <a:t>Simple entry conditions; Complex exit conditions</a:t>
            </a:r>
          </a:p>
          <a:p>
            <a:r>
              <a:rPr lang="en-US" dirty="0"/>
              <a:t>Simulated fills based on the elaborated order book at that point</a:t>
            </a:r>
          </a:p>
          <a:p>
            <a:r>
              <a:rPr lang="en-US" dirty="0"/>
              <a:t>Portfolio is flat at end of day, final daily cash balance is reported, then simulate next day.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538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CAE40-FF33-AAE5-EC70-D4749447A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PTB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58E80-94A9-B1CA-7A9D-450E7BFA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Instrument Selection</a:t>
            </a:r>
          </a:p>
          <a:p>
            <a:pPr lvl="1"/>
            <a:r>
              <a:rPr lang="en-US" dirty="0"/>
              <a:t>I/O Intensive: Market data for every instrument will be read and processed for every day in the backtest</a:t>
            </a:r>
          </a:p>
          <a:p>
            <a:r>
              <a:rPr lang="en-US" dirty="0"/>
              <a:t>Portfolio optimization to determine security weights</a:t>
            </a:r>
          </a:p>
          <a:p>
            <a:pPr lvl="1"/>
            <a:r>
              <a:rPr lang="en-US" dirty="0"/>
              <a:t>Adds a realistic numerical algorithm to the backtest</a:t>
            </a:r>
          </a:p>
          <a:p>
            <a:pPr lvl="1"/>
            <a:r>
              <a:rPr lang="en-US" dirty="0"/>
              <a:t>Maximum Sharpe; Minimum Variance; Hierarchical Risk Parity; others?</a:t>
            </a:r>
          </a:p>
          <a:p>
            <a:pPr lvl="1"/>
            <a:r>
              <a:rPr lang="en-US" dirty="0"/>
              <a:t>Run daily or run intraday?</a:t>
            </a:r>
          </a:p>
        </p:txBody>
      </p:sp>
    </p:spTree>
    <p:extLst>
      <p:ext uri="{BB962C8B-B14F-4D97-AF65-F5344CB8AC3E}">
        <p14:creationId xmlns:p14="http://schemas.microsoft.com/office/powerpoint/2010/main" val="1127005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BFB9E-B5F8-EFD4-1AED-19C9FE212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PTB Details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D5CAB-E112-0308-C7F7-594C6C30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entry conditions</a:t>
            </a:r>
          </a:p>
          <a:p>
            <a:pPr lvl="1"/>
            <a:r>
              <a:rPr lang="en-US" dirty="0"/>
              <a:t>Artificial signals based on volume evolution allows the number of trades to be controlled by parameters</a:t>
            </a:r>
          </a:p>
          <a:p>
            <a:r>
              <a:rPr lang="en-US" dirty="0"/>
              <a:t>2 Options (Pun Intended?):</a:t>
            </a:r>
          </a:p>
          <a:p>
            <a:pPr lvl="1"/>
            <a:r>
              <a:rPr lang="en-US" dirty="0"/>
              <a:t>Complex exit conditions</a:t>
            </a:r>
          </a:p>
          <a:p>
            <a:pPr lvl="2"/>
            <a:r>
              <a:rPr lang="en-US" dirty="0"/>
              <a:t>Exit conditions designed to defeat pre-computation and “tricks”:</a:t>
            </a:r>
          </a:p>
          <a:p>
            <a:pPr lvl="2"/>
            <a:r>
              <a:rPr lang="en-US" dirty="0"/>
              <a:t>“Triple-Barrier” exits with stop, target and timeout</a:t>
            </a:r>
          </a:p>
          <a:p>
            <a:pPr lvl="2"/>
            <a:r>
              <a:rPr lang="en-US" dirty="0"/>
              <a:t>Stop/target based on size-weighted book (rather than midpoint) requires more complex book analysis than Mean-Revert</a:t>
            </a:r>
          </a:p>
          <a:p>
            <a:pPr lvl="1"/>
            <a:r>
              <a:rPr lang="en-US" dirty="0"/>
              <a:t>Options?</a:t>
            </a:r>
          </a:p>
          <a:p>
            <a:pPr lvl="2"/>
            <a:r>
              <a:rPr lang="en-US" dirty="0"/>
              <a:t>We could specify an options strategy, e.g., dynamic hedging/Gamma scalping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238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D859E3-FA7D-0EC6-2FF9-5DBFF6EF4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/ Details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AAE13B-DE12-6761-5741-6BE7722BE3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4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95C88-D497-AC14-A256-440163F7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Data Changes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F694C-C818-2E88-EDDF-8865F2CCC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market data generator used for STAC-A3 must be modified such that events do not fall on a fixed time interval.</a:t>
            </a:r>
          </a:p>
          <a:p>
            <a:r>
              <a:rPr lang="en-US" dirty="0"/>
              <a:t>We may also allow slightly different numbers of events per symbol per day and may address the excessive/inconsistent volatility of the simulated instruments.</a:t>
            </a:r>
          </a:p>
          <a:p>
            <a:r>
              <a:rPr lang="en-US" dirty="0"/>
              <a:t>Note: We have studied the NVIDIA and Intel Mean-Revert codes, and we do not believe that these codes take advantage of, or depend on the events arriving at a fixed frequency</a:t>
            </a:r>
          </a:p>
          <a:p>
            <a:pPr lvl="1"/>
            <a:r>
              <a:rPr lang="en-US" dirty="0"/>
              <a:t>I.e., those codes should still work with the proposed new data generator</a:t>
            </a:r>
          </a:p>
          <a:p>
            <a:pPr lvl="2"/>
            <a:r>
              <a:rPr lang="en-US" dirty="0"/>
              <a:t>But they will need to be slightly modified anyway for minor changes to Mean-Revert specs.</a:t>
            </a:r>
          </a:p>
        </p:txBody>
      </p:sp>
    </p:spTree>
    <p:extLst>
      <p:ext uri="{BB962C8B-B14F-4D97-AF65-F5344CB8AC3E}">
        <p14:creationId xmlns:p14="http://schemas.microsoft.com/office/powerpoint/2010/main" val="849238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C96BA-9F5E-8A7D-EF33-42602DABB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1912A-EB47-D4C3-388F-4A208F04A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PTB specifies a sweep over 9 parameters</a:t>
            </a:r>
          </a:p>
          <a:p>
            <a:r>
              <a:rPr lang="en-US" dirty="0"/>
              <a:t>Like Mean-Revert, many parameters are given in seconds, however these putative “seconds” refer to volume accumulations at the average rate, which is a given and is constant for Low/High volume symbols</a:t>
            </a:r>
          </a:p>
          <a:p>
            <a:r>
              <a:rPr lang="en-US" dirty="0"/>
              <a:t>Stop/target parameters are given in basis points (%0.01)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60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CCC23-95D2-1A5D-6FF3-2D0D8429F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 Details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E0F866F-7C0E-40F4-526B-A85BDBBA6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19516"/>
              </p:ext>
            </p:extLst>
          </p:nvPr>
        </p:nvGraphicFramePr>
        <p:xfrm>
          <a:off x="381000" y="719666"/>
          <a:ext cx="10801271" cy="468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804">
                  <a:extLst>
                    <a:ext uri="{9D8B030D-6E8A-4147-A177-3AD203B41FA5}">
                      <a16:colId xmlns:a16="http://schemas.microsoft.com/office/drawing/2014/main" val="3901780556"/>
                    </a:ext>
                  </a:extLst>
                </a:gridCol>
                <a:gridCol w="894080">
                  <a:extLst>
                    <a:ext uri="{9D8B030D-6E8A-4147-A177-3AD203B41FA5}">
                      <a16:colId xmlns:a16="http://schemas.microsoft.com/office/drawing/2014/main" val="2351078653"/>
                    </a:ext>
                  </a:extLst>
                </a:gridCol>
                <a:gridCol w="6777932">
                  <a:extLst>
                    <a:ext uri="{9D8B030D-6E8A-4147-A177-3AD203B41FA5}">
                      <a16:colId xmlns:a16="http://schemas.microsoft.com/office/drawing/2014/main" val="99176584"/>
                    </a:ext>
                  </a:extLst>
                </a:gridCol>
                <a:gridCol w="1167455">
                  <a:extLst>
                    <a:ext uri="{9D8B030D-6E8A-4147-A177-3AD203B41FA5}">
                      <a16:colId xmlns:a16="http://schemas.microsoft.com/office/drawing/2014/main" val="42480006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Sim. T?*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750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Signal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 entry signal is generated every “Signal” seconds of equivalent volume.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507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Signal Delay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Delay from open before daily signal gen. begins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to slight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01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DP1, DP2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Parameters of a simple indicator used to determine whether to go long or short, e.g., VWAP over recent past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410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Stop,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Stop / Target offsets from fill price in basis points. Maybe better to specify these as fractions of current realized volatility?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336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Timeout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Trade timeout if neither Stop nor Target is hit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138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interval used to compute realized volatility for portfolio optimization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Slight to 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951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Lookback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Days?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many days to look back for portfolio optimization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422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49461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D3F0B8A-1FCF-BC24-0EFD-1984F9AABCEC}"/>
              </a:ext>
            </a:extLst>
          </p:cNvPr>
          <p:cNvSpPr txBox="1"/>
          <p:nvPr/>
        </p:nvSpPr>
        <p:spPr>
          <a:xfrm>
            <a:off x="381000" y="5791200"/>
            <a:ext cx="10472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 Does this parameter affect simulation time? However, it all depends on how the vendor implements it in the end.</a:t>
            </a:r>
          </a:p>
        </p:txBody>
      </p:sp>
    </p:spTree>
    <p:extLst>
      <p:ext uri="{BB962C8B-B14F-4D97-AF65-F5344CB8AC3E}">
        <p14:creationId xmlns:p14="http://schemas.microsoft.com/office/powerpoint/2010/main" val="2003700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026E5-804A-7035-6BBF-6FA2DD9D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05D11-9BC7-D16A-083A-ED2E43B1C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Symbol LAAA, 20 days (includes 1 high-volume day)</a:t>
            </a:r>
          </a:p>
          <a:p>
            <a:r>
              <a:rPr lang="en-US" dirty="0"/>
              <a:t>952,514 events (orders)</a:t>
            </a:r>
          </a:p>
          <a:p>
            <a:pPr lvl="1"/>
            <a:r>
              <a:rPr lang="en-US" dirty="0"/>
              <a:t>Only 47,625 per day on average</a:t>
            </a:r>
          </a:p>
          <a:p>
            <a:pPr lvl="1"/>
            <a:r>
              <a:rPr lang="en-US" dirty="0"/>
              <a:t>2 per second</a:t>
            </a:r>
          </a:p>
          <a:p>
            <a:r>
              <a:rPr lang="en-US" dirty="0"/>
              <a:t>4,544,542 Bid Levels</a:t>
            </a:r>
          </a:p>
          <a:p>
            <a:r>
              <a:rPr lang="en-US" dirty="0"/>
              <a:t>4,579,562 Ask Levels</a:t>
            </a:r>
          </a:p>
          <a:p>
            <a:r>
              <a:rPr lang="en-US" dirty="0"/>
              <a:t>Most efficient representation of the book for this month is 10M * 16 bytes</a:t>
            </a:r>
          </a:p>
          <a:p>
            <a:pPr lvl="1"/>
            <a:r>
              <a:rPr lang="en-US" dirty="0"/>
              <a:t>Assumes 8-byte price, 8-byte volume</a:t>
            </a:r>
          </a:p>
          <a:p>
            <a:pPr lvl="1"/>
            <a:r>
              <a:rPr lang="en-US" dirty="0"/>
              <a:t>160 MB</a:t>
            </a:r>
          </a:p>
          <a:p>
            <a:pPr lvl="1"/>
            <a:r>
              <a:rPr lang="en-US" dirty="0"/>
              <a:t>1 Year = 1.92 GB</a:t>
            </a:r>
          </a:p>
          <a:p>
            <a:pPr lvl="1"/>
            <a:r>
              <a:rPr lang="en-US" dirty="0"/>
              <a:t>Symbols / TB = 520</a:t>
            </a:r>
          </a:p>
          <a:p>
            <a:r>
              <a:rPr lang="en-US" dirty="0"/>
              <a:t>Assuming 10 fixed levels, space doubles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075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026E5-804A-7035-6BBF-6FA2DD9D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05D11-9BC7-D16A-083A-ED2E43B1C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Symbol HAAA, 20 days (includes 1 high-volume day)</a:t>
            </a:r>
          </a:p>
          <a:p>
            <a:r>
              <a:rPr lang="en-US" dirty="0"/>
              <a:t>12,700,550 events (orders)</a:t>
            </a:r>
          </a:p>
          <a:p>
            <a:pPr lvl="1"/>
            <a:r>
              <a:rPr lang="en-US" dirty="0"/>
              <a:t>Only 635,028 per day on average</a:t>
            </a:r>
          </a:p>
          <a:p>
            <a:pPr lvl="1"/>
            <a:r>
              <a:rPr lang="en-US" dirty="0"/>
              <a:t>27 per second</a:t>
            </a:r>
          </a:p>
          <a:p>
            <a:r>
              <a:rPr lang="en-US" dirty="0"/>
              <a:t> 60,820,147 Bid Levels</a:t>
            </a:r>
          </a:p>
          <a:p>
            <a:r>
              <a:rPr lang="en-US" dirty="0"/>
              <a:t> 60,958,943 Ask Levels</a:t>
            </a:r>
          </a:p>
          <a:p>
            <a:r>
              <a:rPr lang="en-US" dirty="0"/>
              <a:t>Most efficient representation of the book for this month is 122M * 16 bytes</a:t>
            </a:r>
          </a:p>
          <a:p>
            <a:pPr lvl="1"/>
            <a:r>
              <a:rPr lang="en-US" dirty="0"/>
              <a:t>Assumes 8-byte price, 8-byte volume</a:t>
            </a:r>
          </a:p>
          <a:p>
            <a:pPr lvl="1"/>
            <a:r>
              <a:rPr lang="en-US" dirty="0"/>
              <a:t>1.95 GB</a:t>
            </a:r>
          </a:p>
          <a:p>
            <a:pPr lvl="1"/>
            <a:r>
              <a:rPr lang="en-US" dirty="0"/>
              <a:t>1 Year = 23.4 GB</a:t>
            </a:r>
          </a:p>
          <a:p>
            <a:pPr lvl="1"/>
            <a:r>
              <a:rPr lang="en-US" dirty="0"/>
              <a:t>Symbols / TB = 43</a:t>
            </a:r>
          </a:p>
          <a:p>
            <a:r>
              <a:rPr lang="en-US" dirty="0"/>
              <a:t>Assuming 10 fixed levels, space doubles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979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9A89D-9546-C19A-E83C-A9C7DC59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Characterization Notes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28B4A-FBF4-554E-7B35-110144692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“instruments” are way too volatile, 100% range over 1 month!</a:t>
            </a:r>
          </a:p>
          <a:p>
            <a:r>
              <a:rPr lang="en-US" dirty="0"/>
              <a:t>10-12 order-book levels is a good fixed amount</a:t>
            </a:r>
          </a:p>
          <a:p>
            <a:r>
              <a:rPr lang="en-US" dirty="0"/>
              <a:t>17% of low-volume instruments minutes have no trades!</a:t>
            </a:r>
          </a:p>
          <a:p>
            <a:r>
              <a:rPr lang="en-US" dirty="0"/>
              <a:t>The orders are time-aligned – need to fix this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446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FE8A1-61E0-3BE2-D13E-AA0E70B5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STAC-A3 Recap – Data Model</a:t>
            </a:r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id="{C985E273-EEAC-ACFB-8FA8-3C66E389462F}"/>
              </a:ext>
            </a:extLst>
          </p:cNvPr>
          <p:cNvSpPr/>
          <p:nvPr/>
        </p:nvSpPr>
        <p:spPr>
          <a:xfrm>
            <a:off x="389948" y="2605183"/>
            <a:ext cx="1981200" cy="1828800"/>
          </a:xfrm>
          <a:prstGeom prst="pentagon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STAC-</a:t>
            </a:r>
            <a:r>
              <a:rPr lang="en-US" dirty="0" err="1"/>
              <a:t>ProvidedMessage</a:t>
            </a:r>
            <a:r>
              <a:rPr lang="en-US" dirty="0"/>
              <a:t> Generator</a:t>
            </a:r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61E8071E-B11F-8031-A220-3524546FBB35}"/>
              </a:ext>
            </a:extLst>
          </p:cNvPr>
          <p:cNvSpPr/>
          <p:nvPr/>
        </p:nvSpPr>
        <p:spPr>
          <a:xfrm>
            <a:off x="2672231" y="1478069"/>
            <a:ext cx="914400" cy="129540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HAAA</a:t>
            </a:r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3A009574-F3B7-F1A8-0751-386D7CA737F3}"/>
              </a:ext>
            </a:extLst>
          </p:cNvPr>
          <p:cNvSpPr/>
          <p:nvPr/>
        </p:nvSpPr>
        <p:spPr>
          <a:xfrm>
            <a:off x="2674240" y="4200293"/>
            <a:ext cx="914400" cy="129540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LZZZ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F7BD1A-20B0-2B71-AF85-8B21D2774C6C}"/>
              </a:ext>
            </a:extLst>
          </p:cNvPr>
          <p:cNvSpPr txBox="1"/>
          <p:nvPr/>
        </p:nvSpPr>
        <p:spPr>
          <a:xfrm>
            <a:off x="2743619" y="3041054"/>
            <a:ext cx="88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. . .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EA5E999-7574-FC73-7136-88927F74DF70}"/>
              </a:ext>
            </a:extLst>
          </p:cNvPr>
          <p:cNvGrpSpPr/>
          <p:nvPr/>
        </p:nvGrpSpPr>
        <p:grpSpPr>
          <a:xfrm>
            <a:off x="5562600" y="850304"/>
            <a:ext cx="1676400" cy="2305050"/>
            <a:chOff x="6138861" y="1103274"/>
            <a:chExt cx="1676400" cy="230505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FCEF942-B53A-AC32-1A94-DFA15F6A53F8}"/>
                </a:ext>
              </a:extLst>
            </p:cNvPr>
            <p:cNvSpPr/>
            <p:nvPr/>
          </p:nvSpPr>
          <p:spPr>
            <a:xfrm>
              <a:off x="6138861" y="1103274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B4A6D85-D015-9AA3-B89B-CF3A849B149F}"/>
                </a:ext>
              </a:extLst>
            </p:cNvPr>
            <p:cNvSpPr/>
            <p:nvPr/>
          </p:nvSpPr>
          <p:spPr>
            <a:xfrm>
              <a:off x="6138861" y="1331874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890AE2E-99B7-9FED-D24F-C2B56904BF30}"/>
                </a:ext>
              </a:extLst>
            </p:cNvPr>
            <p:cNvSpPr/>
            <p:nvPr/>
          </p:nvSpPr>
          <p:spPr>
            <a:xfrm>
              <a:off x="6138861" y="1560474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599205E-E0A6-2464-1FD9-20C84339C2E6}"/>
                </a:ext>
              </a:extLst>
            </p:cNvPr>
            <p:cNvSpPr/>
            <p:nvPr/>
          </p:nvSpPr>
          <p:spPr>
            <a:xfrm>
              <a:off x="6138861" y="1789074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AECCCB6-9746-501F-BD90-191EE7A497E1}"/>
                </a:ext>
              </a:extLst>
            </p:cNvPr>
            <p:cNvSpPr/>
            <p:nvPr/>
          </p:nvSpPr>
          <p:spPr>
            <a:xfrm>
              <a:off x="6138861" y="2493924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8873260-9E77-42C7-474C-4D51EC0E38B4}"/>
                </a:ext>
              </a:extLst>
            </p:cNvPr>
            <p:cNvSpPr/>
            <p:nvPr/>
          </p:nvSpPr>
          <p:spPr>
            <a:xfrm>
              <a:off x="6138861" y="2722524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5D4D0B0-8175-04C4-41D3-45842B8EC931}"/>
                </a:ext>
              </a:extLst>
            </p:cNvPr>
            <p:cNvSpPr/>
            <p:nvPr/>
          </p:nvSpPr>
          <p:spPr>
            <a:xfrm>
              <a:off x="6138861" y="2951124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B148357-1DDE-E223-7207-B4F1AE013872}"/>
                </a:ext>
              </a:extLst>
            </p:cNvPr>
            <p:cNvSpPr/>
            <p:nvPr/>
          </p:nvSpPr>
          <p:spPr>
            <a:xfrm>
              <a:off x="6138861" y="3179724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FD93463-762C-9048-7306-0094BCA02622}"/>
                </a:ext>
              </a:extLst>
            </p:cNvPr>
            <p:cNvSpPr/>
            <p:nvPr/>
          </p:nvSpPr>
          <p:spPr>
            <a:xfrm>
              <a:off x="6138861" y="2019533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01A6FE3-DE00-DE9F-4E78-FBCB3EC2C595}"/>
                </a:ext>
              </a:extLst>
            </p:cNvPr>
            <p:cNvSpPr/>
            <p:nvPr/>
          </p:nvSpPr>
          <p:spPr>
            <a:xfrm>
              <a:off x="6138861" y="2273898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CB53CAB-2BB9-55D1-2633-A6CFC6213561}"/>
              </a:ext>
            </a:extLst>
          </p:cNvPr>
          <p:cNvGrpSpPr/>
          <p:nvPr/>
        </p:nvGrpSpPr>
        <p:grpSpPr>
          <a:xfrm>
            <a:off x="5261517" y="972038"/>
            <a:ext cx="1676400" cy="2305050"/>
            <a:chOff x="8239122" y="1132778"/>
            <a:chExt cx="1676400" cy="230505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D695047-74C2-CEDA-13E1-0A275F356F0D}"/>
                </a:ext>
              </a:extLst>
            </p:cNvPr>
            <p:cNvSpPr/>
            <p:nvPr/>
          </p:nvSpPr>
          <p:spPr>
            <a:xfrm>
              <a:off x="8239122" y="1132778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83813E4-4A73-8AB3-1D12-B1275A28C419}"/>
                </a:ext>
              </a:extLst>
            </p:cNvPr>
            <p:cNvSpPr/>
            <p:nvPr/>
          </p:nvSpPr>
          <p:spPr>
            <a:xfrm>
              <a:off x="8239122" y="1361378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03C7966-249D-B6FD-F811-0A40FAF4FD72}"/>
                </a:ext>
              </a:extLst>
            </p:cNvPr>
            <p:cNvSpPr/>
            <p:nvPr/>
          </p:nvSpPr>
          <p:spPr>
            <a:xfrm>
              <a:off x="8239122" y="1589978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A8F4813-8B42-D426-3680-D09026DF700A}"/>
                </a:ext>
              </a:extLst>
            </p:cNvPr>
            <p:cNvSpPr/>
            <p:nvPr/>
          </p:nvSpPr>
          <p:spPr>
            <a:xfrm>
              <a:off x="8239122" y="1818578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05BEE6A-E4C0-B534-BD97-FB98C2197812}"/>
                </a:ext>
              </a:extLst>
            </p:cNvPr>
            <p:cNvSpPr/>
            <p:nvPr/>
          </p:nvSpPr>
          <p:spPr>
            <a:xfrm>
              <a:off x="8239122" y="2523428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11C2F68-955F-ECF2-57EF-01573AEFE0B8}"/>
                </a:ext>
              </a:extLst>
            </p:cNvPr>
            <p:cNvSpPr/>
            <p:nvPr/>
          </p:nvSpPr>
          <p:spPr>
            <a:xfrm>
              <a:off x="8239122" y="2752028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AFC050F-6F4C-B155-4C60-45C8BA517BEC}"/>
                </a:ext>
              </a:extLst>
            </p:cNvPr>
            <p:cNvSpPr/>
            <p:nvPr/>
          </p:nvSpPr>
          <p:spPr>
            <a:xfrm>
              <a:off x="8239122" y="2980628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C70E1D6-E6F1-4EEA-94FF-6F7C6FDF368B}"/>
                </a:ext>
              </a:extLst>
            </p:cNvPr>
            <p:cNvSpPr/>
            <p:nvPr/>
          </p:nvSpPr>
          <p:spPr>
            <a:xfrm>
              <a:off x="8239122" y="3209228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ADF1C5B0-8EB5-FAE4-D08A-F0E65AB45762}"/>
                </a:ext>
              </a:extLst>
            </p:cNvPr>
            <p:cNvSpPr/>
            <p:nvPr/>
          </p:nvSpPr>
          <p:spPr>
            <a:xfrm>
              <a:off x="8239122" y="2049037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8A3F33A-8B75-3ED6-B91E-1CFEA5696C7E}"/>
                </a:ext>
              </a:extLst>
            </p:cNvPr>
            <p:cNvSpPr/>
            <p:nvPr/>
          </p:nvSpPr>
          <p:spPr>
            <a:xfrm>
              <a:off x="8239122" y="2303402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6531EFC-B687-59FA-E65D-418035266B6B}"/>
              </a:ext>
            </a:extLst>
          </p:cNvPr>
          <p:cNvGrpSpPr/>
          <p:nvPr/>
        </p:nvGrpSpPr>
        <p:grpSpPr>
          <a:xfrm>
            <a:off x="4960434" y="1039919"/>
            <a:ext cx="1676400" cy="2305050"/>
            <a:chOff x="6781800" y="3823939"/>
            <a:chExt cx="1676400" cy="230505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DD973172-F62A-824D-C5F3-9BF48BCEF591}"/>
                </a:ext>
              </a:extLst>
            </p:cNvPr>
            <p:cNvSpPr/>
            <p:nvPr/>
          </p:nvSpPr>
          <p:spPr>
            <a:xfrm>
              <a:off x="6781800" y="3823939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34408EE-D224-68DB-D6EF-00DFD2B5324B}"/>
                </a:ext>
              </a:extLst>
            </p:cNvPr>
            <p:cNvSpPr/>
            <p:nvPr/>
          </p:nvSpPr>
          <p:spPr>
            <a:xfrm>
              <a:off x="6781800" y="4052539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111B0F3-4798-BB7A-8D2A-D300811C50ED}"/>
                </a:ext>
              </a:extLst>
            </p:cNvPr>
            <p:cNvSpPr/>
            <p:nvPr/>
          </p:nvSpPr>
          <p:spPr>
            <a:xfrm>
              <a:off x="6781800" y="4281139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C905495-4E50-BBC2-67BA-F720410B4F62}"/>
                </a:ext>
              </a:extLst>
            </p:cNvPr>
            <p:cNvSpPr/>
            <p:nvPr/>
          </p:nvSpPr>
          <p:spPr>
            <a:xfrm>
              <a:off x="6781800" y="4509739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7BD96D9-DEC9-6C06-8D64-5252D777CFEE}"/>
                </a:ext>
              </a:extLst>
            </p:cNvPr>
            <p:cNvSpPr/>
            <p:nvPr/>
          </p:nvSpPr>
          <p:spPr>
            <a:xfrm>
              <a:off x="6781800" y="5214589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168170B-91F4-9D02-CE82-B45FECFFC39E}"/>
                </a:ext>
              </a:extLst>
            </p:cNvPr>
            <p:cNvSpPr/>
            <p:nvPr/>
          </p:nvSpPr>
          <p:spPr>
            <a:xfrm>
              <a:off x="6781800" y="5443189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FC98E14-A860-5678-9761-2287E6EB901C}"/>
                </a:ext>
              </a:extLst>
            </p:cNvPr>
            <p:cNvSpPr/>
            <p:nvPr/>
          </p:nvSpPr>
          <p:spPr>
            <a:xfrm>
              <a:off x="6781800" y="5671789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3F8CDB6-26EB-C151-23A9-4634DD007BD7}"/>
                </a:ext>
              </a:extLst>
            </p:cNvPr>
            <p:cNvSpPr/>
            <p:nvPr/>
          </p:nvSpPr>
          <p:spPr>
            <a:xfrm>
              <a:off x="6781800" y="5900389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853B53C5-09B4-5FBF-CE34-09BAC7E44959}"/>
                </a:ext>
              </a:extLst>
            </p:cNvPr>
            <p:cNvSpPr/>
            <p:nvPr/>
          </p:nvSpPr>
          <p:spPr>
            <a:xfrm>
              <a:off x="6781800" y="4740198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653C142-B52F-0EEB-97FF-DEF559AAECB1}"/>
                </a:ext>
              </a:extLst>
            </p:cNvPr>
            <p:cNvSpPr/>
            <p:nvPr/>
          </p:nvSpPr>
          <p:spPr>
            <a:xfrm>
              <a:off x="6781800" y="4994563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5D68D4C-8434-67DC-05B0-A5F3A7BB6808}"/>
              </a:ext>
            </a:extLst>
          </p:cNvPr>
          <p:cNvGrpSpPr/>
          <p:nvPr/>
        </p:nvGrpSpPr>
        <p:grpSpPr>
          <a:xfrm>
            <a:off x="5562600" y="3581400"/>
            <a:ext cx="1676400" cy="2305050"/>
            <a:chOff x="6138861" y="1103274"/>
            <a:chExt cx="1676400" cy="2305050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3F6DA726-826C-4F7F-0274-9623E9F3C768}"/>
                </a:ext>
              </a:extLst>
            </p:cNvPr>
            <p:cNvSpPr/>
            <p:nvPr/>
          </p:nvSpPr>
          <p:spPr>
            <a:xfrm>
              <a:off x="6138861" y="1103274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3CF1034-53F7-EC32-05A7-4F86932B29A2}"/>
                </a:ext>
              </a:extLst>
            </p:cNvPr>
            <p:cNvSpPr/>
            <p:nvPr/>
          </p:nvSpPr>
          <p:spPr>
            <a:xfrm>
              <a:off x="6138861" y="1331874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483720E-85DD-A60F-B1DC-79A4A28EA6E8}"/>
                </a:ext>
              </a:extLst>
            </p:cNvPr>
            <p:cNvSpPr/>
            <p:nvPr/>
          </p:nvSpPr>
          <p:spPr>
            <a:xfrm>
              <a:off x="6138861" y="1560474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5255BA9-67A2-FCE1-7B59-6C1BE065C8DF}"/>
                </a:ext>
              </a:extLst>
            </p:cNvPr>
            <p:cNvSpPr/>
            <p:nvPr/>
          </p:nvSpPr>
          <p:spPr>
            <a:xfrm>
              <a:off x="6138861" y="1789074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7D35355A-3FC0-80F1-0C08-0713705A8907}"/>
                </a:ext>
              </a:extLst>
            </p:cNvPr>
            <p:cNvSpPr/>
            <p:nvPr/>
          </p:nvSpPr>
          <p:spPr>
            <a:xfrm>
              <a:off x="6138861" y="2493924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9BB597B-8E49-8670-D19A-ADDD08A44BB0}"/>
                </a:ext>
              </a:extLst>
            </p:cNvPr>
            <p:cNvSpPr/>
            <p:nvPr/>
          </p:nvSpPr>
          <p:spPr>
            <a:xfrm>
              <a:off x="6138861" y="2722524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C2DE26A3-9519-ADD4-F1DE-108180EB1F48}"/>
                </a:ext>
              </a:extLst>
            </p:cNvPr>
            <p:cNvSpPr/>
            <p:nvPr/>
          </p:nvSpPr>
          <p:spPr>
            <a:xfrm>
              <a:off x="6138861" y="2951124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0EB47437-932F-9D03-AD16-3F3CF66B2924}"/>
                </a:ext>
              </a:extLst>
            </p:cNvPr>
            <p:cNvSpPr/>
            <p:nvPr/>
          </p:nvSpPr>
          <p:spPr>
            <a:xfrm>
              <a:off x="6138861" y="3179724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8CC5AB95-EAF1-0C4F-C653-F900094E2466}"/>
                </a:ext>
              </a:extLst>
            </p:cNvPr>
            <p:cNvSpPr/>
            <p:nvPr/>
          </p:nvSpPr>
          <p:spPr>
            <a:xfrm>
              <a:off x="6138861" y="2019533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91733C19-F0E0-2886-41B7-E36B09F271FC}"/>
                </a:ext>
              </a:extLst>
            </p:cNvPr>
            <p:cNvSpPr/>
            <p:nvPr/>
          </p:nvSpPr>
          <p:spPr>
            <a:xfrm>
              <a:off x="6138861" y="2273898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89CD37B2-AA58-02D3-BE17-D549E0E8931A}"/>
              </a:ext>
            </a:extLst>
          </p:cNvPr>
          <p:cNvGrpSpPr/>
          <p:nvPr/>
        </p:nvGrpSpPr>
        <p:grpSpPr>
          <a:xfrm>
            <a:off x="5261517" y="3703134"/>
            <a:ext cx="1676400" cy="2305050"/>
            <a:chOff x="8239122" y="1132778"/>
            <a:chExt cx="1676400" cy="2305050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C5A7606B-BA2A-06CF-DB10-1382EE1D4293}"/>
                </a:ext>
              </a:extLst>
            </p:cNvPr>
            <p:cNvSpPr/>
            <p:nvPr/>
          </p:nvSpPr>
          <p:spPr>
            <a:xfrm>
              <a:off x="8239122" y="1132778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C318EEC-46DB-FD10-4FDA-99EB85CF60A0}"/>
                </a:ext>
              </a:extLst>
            </p:cNvPr>
            <p:cNvSpPr/>
            <p:nvPr/>
          </p:nvSpPr>
          <p:spPr>
            <a:xfrm>
              <a:off x="8239122" y="1361378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B0E17335-30B1-0999-75A2-162C8EB2A9EF}"/>
                </a:ext>
              </a:extLst>
            </p:cNvPr>
            <p:cNvSpPr/>
            <p:nvPr/>
          </p:nvSpPr>
          <p:spPr>
            <a:xfrm>
              <a:off x="8239122" y="1589978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4908FD5-2A78-749C-1F1F-DCD85D8479E6}"/>
                </a:ext>
              </a:extLst>
            </p:cNvPr>
            <p:cNvSpPr/>
            <p:nvPr/>
          </p:nvSpPr>
          <p:spPr>
            <a:xfrm>
              <a:off x="8239122" y="1818578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4E05E6A8-6EC8-98B6-6BDF-9F860E5D2E93}"/>
                </a:ext>
              </a:extLst>
            </p:cNvPr>
            <p:cNvSpPr/>
            <p:nvPr/>
          </p:nvSpPr>
          <p:spPr>
            <a:xfrm>
              <a:off x="8239122" y="2523428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1361AF83-60CF-77BD-72B6-93ED127D95E9}"/>
                </a:ext>
              </a:extLst>
            </p:cNvPr>
            <p:cNvSpPr/>
            <p:nvPr/>
          </p:nvSpPr>
          <p:spPr>
            <a:xfrm>
              <a:off x="8239122" y="2752028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31AB643E-4D87-8C53-A011-7CBA0FD835A7}"/>
                </a:ext>
              </a:extLst>
            </p:cNvPr>
            <p:cNvSpPr/>
            <p:nvPr/>
          </p:nvSpPr>
          <p:spPr>
            <a:xfrm>
              <a:off x="8239122" y="2980628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AC1CEF14-A142-D3B7-533E-671744EBB715}"/>
                </a:ext>
              </a:extLst>
            </p:cNvPr>
            <p:cNvSpPr/>
            <p:nvPr/>
          </p:nvSpPr>
          <p:spPr>
            <a:xfrm>
              <a:off x="8239122" y="3209228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EDA3E658-F72A-6F3A-EF81-8E174456DD15}"/>
                </a:ext>
              </a:extLst>
            </p:cNvPr>
            <p:cNvSpPr/>
            <p:nvPr/>
          </p:nvSpPr>
          <p:spPr>
            <a:xfrm>
              <a:off x="8239122" y="2049037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FE7B5FD4-7D64-D364-65FF-1601F8C96183}"/>
                </a:ext>
              </a:extLst>
            </p:cNvPr>
            <p:cNvSpPr/>
            <p:nvPr/>
          </p:nvSpPr>
          <p:spPr>
            <a:xfrm>
              <a:off x="8239122" y="2303402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09D35AD-E7B5-C9A2-8689-C6238C16AE36}"/>
              </a:ext>
            </a:extLst>
          </p:cNvPr>
          <p:cNvGrpSpPr/>
          <p:nvPr/>
        </p:nvGrpSpPr>
        <p:grpSpPr>
          <a:xfrm>
            <a:off x="4960434" y="3771015"/>
            <a:ext cx="1676400" cy="2305050"/>
            <a:chOff x="6781800" y="3823939"/>
            <a:chExt cx="1676400" cy="2305050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62777702-9D2E-0752-1354-0D1619665580}"/>
                </a:ext>
              </a:extLst>
            </p:cNvPr>
            <p:cNvSpPr/>
            <p:nvPr/>
          </p:nvSpPr>
          <p:spPr>
            <a:xfrm>
              <a:off x="6781800" y="3823939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1E6D87B1-2A46-0739-DC9F-AF121FA0740A}"/>
                </a:ext>
              </a:extLst>
            </p:cNvPr>
            <p:cNvSpPr/>
            <p:nvPr/>
          </p:nvSpPr>
          <p:spPr>
            <a:xfrm>
              <a:off x="6781800" y="4052539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A866144F-FD99-11F6-7E9F-4FB95A9DB7B3}"/>
                </a:ext>
              </a:extLst>
            </p:cNvPr>
            <p:cNvSpPr/>
            <p:nvPr/>
          </p:nvSpPr>
          <p:spPr>
            <a:xfrm>
              <a:off x="6781800" y="4281139"/>
              <a:ext cx="1676400" cy="228600"/>
            </a:xfrm>
            <a:prstGeom prst="rect">
              <a:avLst/>
            </a:prstGeom>
            <a:solidFill>
              <a:srgbClr val="FCCE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5F84F33E-3565-7742-1BBB-2EB42E034FAD}"/>
                </a:ext>
              </a:extLst>
            </p:cNvPr>
            <p:cNvSpPr/>
            <p:nvPr/>
          </p:nvSpPr>
          <p:spPr>
            <a:xfrm>
              <a:off x="6781800" y="4509739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ED8BE29F-C81B-D965-BBFC-93BD4E89AEE6}"/>
                </a:ext>
              </a:extLst>
            </p:cNvPr>
            <p:cNvSpPr/>
            <p:nvPr/>
          </p:nvSpPr>
          <p:spPr>
            <a:xfrm>
              <a:off x="6781800" y="5214589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9289FEC8-6CDC-1A5C-5130-3AFA522A89EB}"/>
                </a:ext>
              </a:extLst>
            </p:cNvPr>
            <p:cNvSpPr/>
            <p:nvPr/>
          </p:nvSpPr>
          <p:spPr>
            <a:xfrm>
              <a:off x="6781800" y="5443189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8236A59-1A17-4228-D34F-E5D6AF323A50}"/>
                </a:ext>
              </a:extLst>
            </p:cNvPr>
            <p:cNvSpPr/>
            <p:nvPr/>
          </p:nvSpPr>
          <p:spPr>
            <a:xfrm>
              <a:off x="6781800" y="5671789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A2AA7552-0C23-0237-D29C-9842A44D31A7}"/>
                </a:ext>
              </a:extLst>
            </p:cNvPr>
            <p:cNvSpPr/>
            <p:nvPr/>
          </p:nvSpPr>
          <p:spPr>
            <a:xfrm>
              <a:off x="6781800" y="5900389"/>
              <a:ext cx="16764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DC236459-F1B2-C69E-FD56-289BB8E016FA}"/>
                </a:ext>
              </a:extLst>
            </p:cNvPr>
            <p:cNvSpPr/>
            <p:nvPr/>
          </p:nvSpPr>
          <p:spPr>
            <a:xfrm>
              <a:off x="6781800" y="4740198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BCFA0598-D995-5D28-A679-FC5FC292A0D1}"/>
                </a:ext>
              </a:extLst>
            </p:cNvPr>
            <p:cNvSpPr/>
            <p:nvPr/>
          </p:nvSpPr>
          <p:spPr>
            <a:xfrm>
              <a:off x="6781800" y="4994563"/>
              <a:ext cx="167640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7A4E2CB-76A4-5204-2381-1ACC43D5572D}"/>
              </a:ext>
            </a:extLst>
          </p:cNvPr>
          <p:cNvCxnSpPr/>
          <p:nvPr/>
        </p:nvCxnSpPr>
        <p:spPr>
          <a:xfrm>
            <a:off x="4267200" y="800100"/>
            <a:ext cx="0" cy="525780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E6DBB30A-8AF6-AE93-A2AC-1D998024A533}"/>
              </a:ext>
            </a:extLst>
          </p:cNvPr>
          <p:cNvCxnSpPr/>
          <p:nvPr/>
        </p:nvCxnSpPr>
        <p:spPr>
          <a:xfrm flipV="1">
            <a:off x="1981200" y="2476988"/>
            <a:ext cx="533400" cy="4107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02058058-A29E-204B-F0AA-ABE90EAC3658}"/>
              </a:ext>
            </a:extLst>
          </p:cNvPr>
          <p:cNvCxnSpPr>
            <a:cxnSpLocks/>
          </p:cNvCxnSpPr>
          <p:nvPr/>
        </p:nvCxnSpPr>
        <p:spPr>
          <a:xfrm>
            <a:off x="2179768" y="4433983"/>
            <a:ext cx="414556" cy="4312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95E47741-22F1-D1CF-D257-668C521205D6}"/>
              </a:ext>
            </a:extLst>
          </p:cNvPr>
          <p:cNvSpPr txBox="1"/>
          <p:nvPr/>
        </p:nvSpPr>
        <p:spPr>
          <a:xfrm>
            <a:off x="614919" y="6036645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Preprocessing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C5AFF39-D46C-226F-1F80-9073BFC2B4E6}"/>
              </a:ext>
            </a:extLst>
          </p:cNvPr>
          <p:cNvSpPr txBox="1"/>
          <p:nvPr/>
        </p:nvSpPr>
        <p:spPr>
          <a:xfrm>
            <a:off x="5029200" y="6272524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Run-Time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C198C3D-97A0-AAF5-ADBE-8E1432C4B2DB}"/>
              </a:ext>
            </a:extLst>
          </p:cNvPr>
          <p:cNvCxnSpPr>
            <a:cxnSpLocks/>
          </p:cNvCxnSpPr>
          <p:nvPr/>
        </p:nvCxnSpPr>
        <p:spPr>
          <a:xfrm>
            <a:off x="3744262" y="2172421"/>
            <a:ext cx="949472" cy="123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ED5FBE32-51C1-9AFF-4D65-D96AE719269B}"/>
              </a:ext>
            </a:extLst>
          </p:cNvPr>
          <p:cNvCxnSpPr>
            <a:cxnSpLocks/>
          </p:cNvCxnSpPr>
          <p:nvPr/>
        </p:nvCxnSpPr>
        <p:spPr>
          <a:xfrm>
            <a:off x="3792464" y="4990615"/>
            <a:ext cx="949472" cy="123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765EFAFD-50AA-FA41-CEB4-5217E2C87834}"/>
              </a:ext>
            </a:extLst>
          </p:cNvPr>
          <p:cNvSpPr txBox="1"/>
          <p:nvPr/>
        </p:nvSpPr>
        <p:spPr>
          <a:xfrm>
            <a:off x="7610706" y="1478069"/>
            <a:ext cx="44411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STAC-provided message generator creates synthetic messages for high (H) and low (L) volume instruments as a preprocessing step.</a:t>
            </a:r>
          </a:p>
          <a:p>
            <a:endParaRPr lang="en-US" sz="2400" dirty="0"/>
          </a:p>
          <a:p>
            <a:r>
              <a:rPr lang="en-US" sz="2400" dirty="0"/>
              <a:t>At run time, the SUT processes the order files to create and trade from limit order books </a:t>
            </a:r>
          </a:p>
        </p:txBody>
      </p:sp>
    </p:spTree>
    <p:extLst>
      <p:ext uri="{BB962C8B-B14F-4D97-AF65-F5344CB8AC3E}">
        <p14:creationId xmlns:p14="http://schemas.microsoft.com/office/powerpoint/2010/main" val="3312250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178DB-9562-E0D6-28DE-93BB77BB0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STAC-A3 Recap – Mean Revert (Current Benchmark)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F147A-77AE-C774-5230-42E9AB2AA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simple strategy that trades EMA crossovers based on 1-second bars</a:t>
            </a:r>
          </a:p>
          <a:p>
            <a:r>
              <a:rPr lang="en-US" dirty="0"/>
              <a:t>Scalability variables</a:t>
            </a:r>
          </a:p>
          <a:p>
            <a:pPr lvl="1"/>
            <a:r>
              <a:rPr lang="en-US" dirty="0"/>
              <a:t>The number of symbols traded</a:t>
            </a:r>
          </a:p>
          <a:p>
            <a:pPr lvl="1"/>
            <a:r>
              <a:rPr lang="en-US" dirty="0"/>
              <a:t>The number of EMA parameter sets simulated</a:t>
            </a:r>
          </a:p>
          <a:p>
            <a:pPr lvl="1"/>
            <a:r>
              <a:rPr lang="en-US" dirty="0"/>
              <a:t>The length (in simulated days) of the simulation</a:t>
            </a:r>
          </a:p>
          <a:p>
            <a:r>
              <a:rPr lang="en-US" dirty="0"/>
              <a:t>Very simple</a:t>
            </a:r>
          </a:p>
          <a:p>
            <a:pPr lvl="1"/>
            <a:r>
              <a:rPr lang="en-US" dirty="0"/>
              <a:t>Strategy only looks at midpoint and best bid/offer</a:t>
            </a:r>
          </a:p>
          <a:p>
            <a:pPr lvl="1"/>
            <a:r>
              <a:rPr lang="en-US" dirty="0"/>
              <a:t>EMA is probably the simplest technical indicator to compute</a:t>
            </a:r>
          </a:p>
          <a:p>
            <a:r>
              <a:rPr lang="en-US" dirty="0"/>
              <a:t>Embarrassingly parallel</a:t>
            </a:r>
          </a:p>
          <a:p>
            <a:pPr lvl="1"/>
            <a:r>
              <a:rPr lang="en-US" dirty="0"/>
              <a:t>Symbols, parameter sets, and even days can be simulated in parallel</a:t>
            </a:r>
          </a:p>
          <a:p>
            <a:pPr lvl="1"/>
            <a:r>
              <a:rPr lang="en-US" dirty="0"/>
              <a:t>But: Must amortize the 1-time cost of message processing over many experiments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F5FF63-182B-98C3-BE07-F5F1C2D78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1" y="1524000"/>
            <a:ext cx="4648200" cy="233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02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64A72-73B0-736B-5472-937112584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STAC-A3 Recap: BLASH (Proposal)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F04F1-3471-00F3-A800-643CEBCE3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BLASH (Buy-Low/Sell-High) is an incomplete, never-implemented spec.</a:t>
            </a:r>
          </a:p>
          <a:p>
            <a:r>
              <a:rPr lang="en-US" dirty="0"/>
              <a:t>BLASH was designed to extend the computational complexity of STAC-A3 by addressing a couple of aspects of Mean-Revert: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Mean-Revert is embarrassingly parallel by parameter set and symbol</a:t>
            </a:r>
          </a:p>
          <a:p>
            <a:pPr lvl="1"/>
            <a:r>
              <a:rPr lang="en-US" dirty="0"/>
              <a:t>In BLASH, instruments traded today depend on global technical analysis on the entire universe of symbols (daily high/low + volume between extremes)</a:t>
            </a:r>
          </a:p>
          <a:p>
            <a:pPr lvl="1"/>
            <a:r>
              <a:rPr lang="en-US" dirty="0"/>
              <a:t>This analysis will almost certainly be done in parallel as a preprocessing step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Mean-Revert only looks at the top-of-book on either side</a:t>
            </a:r>
          </a:p>
          <a:p>
            <a:pPr lvl="1"/>
            <a:r>
              <a:rPr lang="en-US" dirty="0"/>
              <a:t>BLASH specifies a strategy requiring analysis of the full ask-side book at certain points</a:t>
            </a:r>
          </a:p>
          <a:p>
            <a:r>
              <a:rPr lang="en-US" dirty="0"/>
              <a:t>However, analysis showed that BLASH implementations:</a:t>
            </a:r>
          </a:p>
          <a:p>
            <a:pPr lvl="1"/>
            <a:r>
              <a:rPr lang="en-US" dirty="0"/>
              <a:t>Would still admit very high or unrealistic parallelism</a:t>
            </a:r>
          </a:p>
          <a:p>
            <a:pPr lvl="1"/>
            <a:r>
              <a:rPr lang="en-US" dirty="0"/>
              <a:t>Could use “tricks” to short-circuit backtesting, and almost eliminate the order-book analysis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10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F67E3-4738-0094-1ECC-346CDF2A2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STAC-A3 Recap: Options (Preliminary Proposal)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0A045-037B-4128-4221-1CAE84712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underway at the end of 2022 to define a backtest that included options</a:t>
            </a:r>
          </a:p>
          <a:p>
            <a:r>
              <a:rPr lang="en-US" dirty="0"/>
              <a:t>In short, the idea was to run Mean-Revert but trade options instead of the underlying, plus calculate Greeks at the signal points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878969-9117-49AF-4C20-6ACC3596E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2781300"/>
            <a:ext cx="5646964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4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91EEA-89B2-C46C-9A8F-1F854C924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How does Portfolio Trading Benchmark (PTB) proposal address previous issues?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C2064-B2A3-E90D-172B-A476556EB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Reducing embarrassing parallelism: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Path-dependent strategy</a:t>
            </a:r>
          </a:p>
          <a:p>
            <a:pPr marL="857250" lvl="1" indent="-457200"/>
            <a:r>
              <a:rPr lang="en-US" dirty="0"/>
              <a:t>Portfolio weights assigned (daily or intraday) by optimization algorithm</a:t>
            </a:r>
          </a:p>
          <a:p>
            <a:pPr marL="857250" lvl="1" indent="-457200"/>
            <a:r>
              <a:rPr lang="en-US" dirty="0">
                <a:sym typeface="Wingdings" panose="05000000000000000000" pitchFamily="2" charset="2"/>
              </a:rPr>
              <a:t># quantity traded per instrument depends on weights and portfolio value</a:t>
            </a:r>
          </a:p>
          <a:p>
            <a:pPr marL="1257300" lvl="2" indent="-457200"/>
            <a:r>
              <a:rPr lang="en-US" dirty="0">
                <a:sym typeface="Wingdings" panose="05000000000000000000" pitchFamily="2" charset="2"/>
              </a:rPr>
              <a:t>Portfolio value evolves from the beginning of time</a:t>
            </a:r>
          </a:p>
          <a:p>
            <a:pPr marL="857250" lvl="1" indent="-457200"/>
            <a:r>
              <a:rPr lang="en-US" dirty="0">
                <a:sym typeface="Wingdings" panose="05000000000000000000" pitchFamily="2" charset="2"/>
              </a:rPr>
              <a:t> Must interlock each day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Fine-Grained Interlock</a:t>
            </a:r>
          </a:p>
          <a:p>
            <a:pPr marL="857250" lvl="1" indent="-457200"/>
            <a:r>
              <a:rPr lang="en-US" dirty="0"/>
              <a:t>Multiple trades per instrument per day</a:t>
            </a:r>
          </a:p>
          <a:p>
            <a:pPr marL="857250" lvl="1" indent="-457200"/>
            <a:r>
              <a:rPr lang="en-US" dirty="0">
                <a:sym typeface="Wingdings" panose="05000000000000000000" pitchFamily="2" charset="2"/>
              </a:rPr>
              <a:t>Quantity traded per instrument depend on weights and risk budget available at entry</a:t>
            </a:r>
          </a:p>
          <a:p>
            <a:pPr marL="857250" lvl="1" indent="-457200"/>
            <a:r>
              <a:rPr lang="en-US" dirty="0">
                <a:sym typeface="Wingdings" panose="05000000000000000000" pitchFamily="2" charset="2"/>
              </a:rPr>
              <a:t> Can not simulate instruments </a:t>
            </a:r>
            <a:r>
              <a:rPr lang="en-US" i="1" dirty="0">
                <a:sym typeface="Wingdings" panose="05000000000000000000" pitchFamily="2" charset="2"/>
              </a:rPr>
              <a:t>completely</a:t>
            </a:r>
            <a:r>
              <a:rPr lang="en-US" dirty="0">
                <a:sym typeface="Wingdings" panose="05000000000000000000" pitchFamily="2" charset="2"/>
              </a:rPr>
              <a:t> in parallel</a:t>
            </a:r>
          </a:p>
          <a:p>
            <a:pPr marL="1257300" lvl="2" indent="-457200"/>
            <a:r>
              <a:rPr lang="en-US" dirty="0">
                <a:sym typeface="Wingdings" panose="05000000000000000000" pitchFamily="2" charset="2"/>
              </a:rPr>
              <a:t>Risk budget at time T depends on results of all portfolio trades exiting before time T</a:t>
            </a:r>
          </a:p>
          <a:p>
            <a:pPr marL="457200" indent="-457200"/>
            <a:r>
              <a:rPr lang="en-US" dirty="0">
                <a:sym typeface="Wingdings" panose="05000000000000000000" pitchFamily="2" charset="2"/>
              </a:rPr>
              <a:t>NB: Parameter sets can still be simulated fully in parallel</a:t>
            </a:r>
          </a:p>
          <a:p>
            <a:pPr marL="857250" lvl="1" indent="-457200"/>
            <a:endParaRPr lang="en-US" dirty="0"/>
          </a:p>
          <a:p>
            <a:pPr marL="857250" lvl="1" indent="-457200"/>
            <a:endParaRPr lang="en-US" dirty="0"/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03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7569A-3A4C-CCF1-396D-687693BE8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How does the proposed PTB address these issues?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F7B0D-F1F6-89AA-5775-0B743E792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book not really being used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Simulated trades are based on simulated market depth and volume</a:t>
            </a:r>
          </a:p>
          <a:p>
            <a:pPr marL="857250" lvl="1" indent="-457200"/>
            <a:r>
              <a:rPr lang="en-US" dirty="0"/>
              <a:t>Computing fill price requires analysis of a sorted book</a:t>
            </a:r>
            <a:br>
              <a:rPr lang="en-US" dirty="0"/>
            </a:br>
            <a:endParaRPr lang="en-US" dirty="0"/>
          </a:p>
          <a:p>
            <a:pPr marL="457200" indent="-457200"/>
            <a:r>
              <a:rPr lang="en-US" dirty="0"/>
              <a:t>Certain short-circuit “tricks” are precluded by: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Multiple trades per instrument per day is guaranteed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Trades have both stop and target levels</a:t>
            </a:r>
            <a:br>
              <a:rPr lang="en-US" dirty="0"/>
            </a:br>
            <a:endParaRPr lang="en-US" dirty="0"/>
          </a:p>
          <a:p>
            <a:r>
              <a:rPr lang="en-US" dirty="0"/>
              <a:t>NB: This strategy, like BLASH, requires order book analysis only at certain times. We have not considered strategies that require order book analysis on every tick.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/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7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46849-A994-52EB-9329-2C8014494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View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7D8685-EDB8-76C3-F645-F03842267317}"/>
              </a:ext>
            </a:extLst>
          </p:cNvPr>
          <p:cNvSpPr/>
          <p:nvPr/>
        </p:nvSpPr>
        <p:spPr>
          <a:xfrm>
            <a:off x="6008888" y="1371600"/>
            <a:ext cx="3169736" cy="4460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Real-Time Market Data</a:t>
            </a:r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D1ED211B-5362-74C4-A722-DA31A85F44A6}"/>
              </a:ext>
            </a:extLst>
          </p:cNvPr>
          <p:cNvSpPr/>
          <p:nvPr/>
        </p:nvSpPr>
        <p:spPr>
          <a:xfrm>
            <a:off x="6046058" y="2209800"/>
            <a:ext cx="762000" cy="685800"/>
          </a:xfrm>
          <a:prstGeom prst="hex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S0</a:t>
            </a:r>
            <a:endParaRPr lang="en-US" dirty="0"/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CEC609F1-267A-75D6-3D43-52D27B341CFF}"/>
              </a:ext>
            </a:extLst>
          </p:cNvPr>
          <p:cNvSpPr/>
          <p:nvPr/>
        </p:nvSpPr>
        <p:spPr>
          <a:xfrm>
            <a:off x="7040841" y="2207941"/>
            <a:ext cx="762000" cy="685800"/>
          </a:xfrm>
          <a:prstGeom prst="hex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S1</a:t>
            </a:r>
            <a:endParaRPr lang="en-US" dirty="0"/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4725CAC3-3183-52A8-866D-12354FDB59A5}"/>
              </a:ext>
            </a:extLst>
          </p:cNvPr>
          <p:cNvSpPr/>
          <p:nvPr/>
        </p:nvSpPr>
        <p:spPr>
          <a:xfrm>
            <a:off x="8416623" y="2160549"/>
            <a:ext cx="762000" cy="685800"/>
          </a:xfrm>
          <a:prstGeom prst="hexagon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Sn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2B15095-52DB-87FF-67D8-B7EA1DE2EE61}"/>
              </a:ext>
            </a:extLst>
          </p:cNvPr>
          <p:cNvCxnSpPr/>
          <p:nvPr/>
        </p:nvCxnSpPr>
        <p:spPr>
          <a:xfrm>
            <a:off x="6427058" y="1817649"/>
            <a:ext cx="0" cy="39029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569B9A0-23CD-AF02-DEA6-D4724D3ADDFD}"/>
              </a:ext>
            </a:extLst>
          </p:cNvPr>
          <p:cNvCxnSpPr/>
          <p:nvPr/>
        </p:nvCxnSpPr>
        <p:spPr>
          <a:xfrm>
            <a:off x="7421841" y="1817649"/>
            <a:ext cx="0" cy="39029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E0F49A6-9687-2415-40ED-0850D8E1A64C}"/>
              </a:ext>
            </a:extLst>
          </p:cNvPr>
          <p:cNvCxnSpPr>
            <a:cxnSpLocks/>
          </p:cNvCxnSpPr>
          <p:nvPr/>
        </p:nvCxnSpPr>
        <p:spPr>
          <a:xfrm>
            <a:off x="8824686" y="1817649"/>
            <a:ext cx="0" cy="3429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1E1DEE45-BE7A-20E0-C9C8-2F8A206963D1}"/>
              </a:ext>
            </a:extLst>
          </p:cNvPr>
          <p:cNvSpPr/>
          <p:nvPr/>
        </p:nvSpPr>
        <p:spPr>
          <a:xfrm>
            <a:off x="6096000" y="3429000"/>
            <a:ext cx="2807406" cy="685800"/>
          </a:xfrm>
          <a:prstGeom prst="ellipse">
            <a:avLst/>
          </a:prstGeom>
          <a:solidFill>
            <a:srgbClr val="69A12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Real-Time Portfolio Risk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24C2A92-4409-8849-8EA2-C34FFB345671}"/>
              </a:ext>
            </a:extLst>
          </p:cNvPr>
          <p:cNvCxnSpPr>
            <a:cxnSpLocks/>
          </p:cNvCxnSpPr>
          <p:nvPr/>
        </p:nvCxnSpPr>
        <p:spPr>
          <a:xfrm>
            <a:off x="7421841" y="2893741"/>
            <a:ext cx="0" cy="535259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6ECD45D-E1E6-50A1-278C-BE7591C1A227}"/>
              </a:ext>
            </a:extLst>
          </p:cNvPr>
          <p:cNvCxnSpPr>
            <a:cxnSpLocks/>
            <a:endCxn id="16" idx="7"/>
          </p:cNvCxnSpPr>
          <p:nvPr/>
        </p:nvCxnSpPr>
        <p:spPr>
          <a:xfrm flipH="1">
            <a:off x="8492271" y="2846349"/>
            <a:ext cx="305352" cy="68308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02D0216-D170-4137-4BD0-509C778E5D9E}"/>
              </a:ext>
            </a:extLst>
          </p:cNvPr>
          <p:cNvCxnSpPr>
            <a:cxnSpLocks/>
          </p:cNvCxnSpPr>
          <p:nvPr/>
        </p:nvCxnSpPr>
        <p:spPr>
          <a:xfrm flipH="1" flipV="1">
            <a:off x="6427058" y="2893741"/>
            <a:ext cx="272098" cy="58451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581C2B7-C26E-8E75-EC7D-FCC818D5D9C6}"/>
              </a:ext>
            </a:extLst>
          </p:cNvPr>
          <p:cNvSpPr txBox="1"/>
          <p:nvPr/>
        </p:nvSpPr>
        <p:spPr>
          <a:xfrm>
            <a:off x="7755794" y="2219980"/>
            <a:ext cx="88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. . 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07E225-9002-3E1E-B8DC-DD9A0982167A}"/>
              </a:ext>
            </a:extLst>
          </p:cNvPr>
          <p:cNvSpPr txBox="1"/>
          <p:nvPr/>
        </p:nvSpPr>
        <p:spPr>
          <a:xfrm>
            <a:off x="864458" y="1970978"/>
            <a:ext cx="403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PTB models a set of independent strategies S0, … Sn, each reacting to real-time market data, but coordinating trading activity through a real-time portfolio risk mechanism.</a:t>
            </a:r>
          </a:p>
          <a:p>
            <a:endParaRPr lang="en-US" dirty="0"/>
          </a:p>
          <a:p>
            <a:r>
              <a:rPr lang="en-US" dirty="0"/>
              <a:t>Coordination could be daily (easier) or intraday (harder).</a:t>
            </a:r>
          </a:p>
        </p:txBody>
      </p:sp>
    </p:spTree>
    <p:extLst>
      <p:ext uri="{BB962C8B-B14F-4D97-AF65-F5344CB8AC3E}">
        <p14:creationId xmlns:p14="http://schemas.microsoft.com/office/powerpoint/2010/main" val="3589380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871AA8-D45B-E727-2970-542D25112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Simulation-Level View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4A0604A-4263-0C6A-034E-AE82ECD767CF}"/>
              </a:ext>
            </a:extLst>
          </p:cNvPr>
          <p:cNvSpPr/>
          <p:nvPr/>
        </p:nvSpPr>
        <p:spPr>
          <a:xfrm>
            <a:off x="2286000" y="34671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2E4E5E2-1C99-0DD4-575B-299027645C8E}"/>
              </a:ext>
            </a:extLst>
          </p:cNvPr>
          <p:cNvSpPr/>
          <p:nvPr/>
        </p:nvSpPr>
        <p:spPr>
          <a:xfrm>
            <a:off x="3429000" y="2456056"/>
            <a:ext cx="228600" cy="228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509B70F-47CF-0D80-B209-ED76F353966A}"/>
              </a:ext>
            </a:extLst>
          </p:cNvPr>
          <p:cNvSpPr/>
          <p:nvPr/>
        </p:nvSpPr>
        <p:spPr>
          <a:xfrm>
            <a:off x="4267200" y="44196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EEA5E61-FFBA-BEC6-8A4A-A6EE5F995E73}"/>
              </a:ext>
            </a:extLst>
          </p:cNvPr>
          <p:cNvSpPr/>
          <p:nvPr/>
        </p:nvSpPr>
        <p:spPr>
          <a:xfrm>
            <a:off x="5257800" y="34671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5065688-5715-72F2-A8EC-8918343EE140}"/>
              </a:ext>
            </a:extLst>
          </p:cNvPr>
          <p:cNvSpPr/>
          <p:nvPr/>
        </p:nvSpPr>
        <p:spPr>
          <a:xfrm>
            <a:off x="7010400" y="44196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6E4A3E-80F6-6887-FF7D-C214AA834B56}"/>
              </a:ext>
            </a:extLst>
          </p:cNvPr>
          <p:cNvSpPr/>
          <p:nvPr/>
        </p:nvSpPr>
        <p:spPr>
          <a:xfrm>
            <a:off x="6096000" y="2456056"/>
            <a:ext cx="228600" cy="228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F571365-0B5A-54E3-9F02-7407B6CA3015}"/>
              </a:ext>
            </a:extLst>
          </p:cNvPr>
          <p:cNvSpPr/>
          <p:nvPr/>
        </p:nvSpPr>
        <p:spPr>
          <a:xfrm>
            <a:off x="10134600" y="34671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9BFF152-C238-9192-8566-33670E27689D}"/>
              </a:ext>
            </a:extLst>
          </p:cNvPr>
          <p:cNvSpPr/>
          <p:nvPr/>
        </p:nvSpPr>
        <p:spPr>
          <a:xfrm>
            <a:off x="7772400" y="44196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007E6E0-4121-80D1-D364-E90BF1FFB8AD}"/>
              </a:ext>
            </a:extLst>
          </p:cNvPr>
          <p:cNvSpPr/>
          <p:nvPr/>
        </p:nvSpPr>
        <p:spPr>
          <a:xfrm>
            <a:off x="8610600" y="2438400"/>
            <a:ext cx="228600" cy="228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A2985BE-4DC9-92B0-777D-2EB51448EF9A}"/>
              </a:ext>
            </a:extLst>
          </p:cNvPr>
          <p:cNvCxnSpPr>
            <a:endCxn id="10" idx="2"/>
          </p:cNvCxnSpPr>
          <p:nvPr/>
        </p:nvCxnSpPr>
        <p:spPr>
          <a:xfrm>
            <a:off x="914400" y="2552700"/>
            <a:ext cx="2514600" cy="176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AA82307-6460-7FF4-B6A4-BAC211AC118A}"/>
              </a:ext>
            </a:extLst>
          </p:cNvPr>
          <p:cNvCxnSpPr>
            <a:cxnSpLocks/>
          </p:cNvCxnSpPr>
          <p:nvPr/>
        </p:nvCxnSpPr>
        <p:spPr>
          <a:xfrm>
            <a:off x="914400" y="3581400"/>
            <a:ext cx="13716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A8495A4-38BE-E0A9-379E-30DC01588237}"/>
              </a:ext>
            </a:extLst>
          </p:cNvPr>
          <p:cNvCxnSpPr>
            <a:cxnSpLocks/>
          </p:cNvCxnSpPr>
          <p:nvPr/>
        </p:nvCxnSpPr>
        <p:spPr>
          <a:xfrm>
            <a:off x="914400" y="4533900"/>
            <a:ext cx="3332843" cy="429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59FAD15-081A-496A-39EA-92F3A7536ED5}"/>
              </a:ext>
            </a:extLst>
          </p:cNvPr>
          <p:cNvCxnSpPr>
            <a:cxnSpLocks/>
            <a:endCxn id="12" idx="2"/>
          </p:cNvCxnSpPr>
          <p:nvPr/>
        </p:nvCxnSpPr>
        <p:spPr>
          <a:xfrm>
            <a:off x="2514600" y="3581400"/>
            <a:ext cx="27432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401EFBF-3673-9257-BB2F-79AB9F0C22ED}"/>
              </a:ext>
            </a:extLst>
          </p:cNvPr>
          <p:cNvCxnSpPr>
            <a:cxnSpLocks/>
            <a:endCxn id="15" idx="2"/>
          </p:cNvCxnSpPr>
          <p:nvPr/>
        </p:nvCxnSpPr>
        <p:spPr>
          <a:xfrm>
            <a:off x="5464629" y="3581400"/>
            <a:ext cx="466997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BE579BD-BE8E-DBE5-8B11-D088BC204435}"/>
              </a:ext>
            </a:extLst>
          </p:cNvPr>
          <p:cNvCxnSpPr/>
          <p:nvPr/>
        </p:nvCxnSpPr>
        <p:spPr>
          <a:xfrm>
            <a:off x="4488543" y="4500092"/>
            <a:ext cx="2514600" cy="176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49A7FB2-E94A-4344-3C89-7244E9BC1011}"/>
              </a:ext>
            </a:extLst>
          </p:cNvPr>
          <p:cNvCxnSpPr>
            <a:cxnSpLocks/>
          </p:cNvCxnSpPr>
          <p:nvPr/>
        </p:nvCxnSpPr>
        <p:spPr>
          <a:xfrm>
            <a:off x="7273471" y="4533900"/>
            <a:ext cx="52614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6D49937-FEA8-3E87-D3DC-05E4C29DF957}"/>
              </a:ext>
            </a:extLst>
          </p:cNvPr>
          <p:cNvCxnSpPr>
            <a:cxnSpLocks/>
            <a:endCxn id="14" idx="2"/>
          </p:cNvCxnSpPr>
          <p:nvPr/>
        </p:nvCxnSpPr>
        <p:spPr>
          <a:xfrm flipV="1">
            <a:off x="3684814" y="2570356"/>
            <a:ext cx="2411186" cy="173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B767DF2-E0C2-81B2-82BB-F49935B7641C}"/>
              </a:ext>
            </a:extLst>
          </p:cNvPr>
          <p:cNvCxnSpPr>
            <a:cxnSpLocks/>
            <a:endCxn id="17" idx="2"/>
          </p:cNvCxnSpPr>
          <p:nvPr/>
        </p:nvCxnSpPr>
        <p:spPr>
          <a:xfrm>
            <a:off x="6351814" y="2548519"/>
            <a:ext cx="2258786" cy="41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3A546648-528D-6F22-C49C-D62044254E70}"/>
              </a:ext>
            </a:extLst>
          </p:cNvPr>
          <p:cNvSpPr txBox="1"/>
          <p:nvPr/>
        </p:nvSpPr>
        <p:spPr>
          <a:xfrm>
            <a:off x="6036161" y="5093069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70C1C9-E9B7-64A9-FE13-85F71DFA89A4}"/>
              </a:ext>
            </a:extLst>
          </p:cNvPr>
          <p:cNvSpPr txBox="1"/>
          <p:nvPr/>
        </p:nvSpPr>
        <p:spPr>
          <a:xfrm rot="16200000">
            <a:off x="-1026974" y="3000314"/>
            <a:ext cx="2926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Strategies (Instruments)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AC13318-1431-A5E6-AC69-E6940B3B51CB}"/>
              </a:ext>
            </a:extLst>
          </p:cNvPr>
          <p:cNvCxnSpPr>
            <a:cxnSpLocks/>
          </p:cNvCxnSpPr>
          <p:nvPr/>
        </p:nvCxnSpPr>
        <p:spPr>
          <a:xfrm flipV="1">
            <a:off x="8010554" y="4478145"/>
            <a:ext cx="3571846" cy="375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8BA8E6E-B975-300C-2069-3F759B83D1FD}"/>
              </a:ext>
            </a:extLst>
          </p:cNvPr>
          <p:cNvCxnSpPr>
            <a:cxnSpLocks/>
          </p:cNvCxnSpPr>
          <p:nvPr/>
        </p:nvCxnSpPr>
        <p:spPr>
          <a:xfrm>
            <a:off x="10363200" y="3580849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1217A79-5776-96DF-C003-6BCEC4BA034F}"/>
              </a:ext>
            </a:extLst>
          </p:cNvPr>
          <p:cNvCxnSpPr>
            <a:cxnSpLocks/>
          </p:cNvCxnSpPr>
          <p:nvPr/>
        </p:nvCxnSpPr>
        <p:spPr>
          <a:xfrm flipV="1">
            <a:off x="8839200" y="2548409"/>
            <a:ext cx="2521809" cy="1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F4B8B14F-7078-EF63-5E83-29AE59EF5B60}"/>
              </a:ext>
            </a:extLst>
          </p:cNvPr>
          <p:cNvSpPr/>
          <p:nvPr/>
        </p:nvSpPr>
        <p:spPr>
          <a:xfrm>
            <a:off x="2133600" y="2126218"/>
            <a:ext cx="558260" cy="2926442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1E8666B-495C-C16F-346D-CAC22197AA18}"/>
              </a:ext>
            </a:extLst>
          </p:cNvPr>
          <p:cNvSpPr txBox="1"/>
          <p:nvPr/>
        </p:nvSpPr>
        <p:spPr>
          <a:xfrm>
            <a:off x="619578" y="5224142"/>
            <a:ext cx="33328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Trade decision and trade parameters based on global portfolio state at each signal point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DF3C8A9-DB5D-3F98-E004-50FA47864C99}"/>
              </a:ext>
            </a:extLst>
          </p:cNvPr>
          <p:cNvSpPr/>
          <p:nvPr/>
        </p:nvSpPr>
        <p:spPr>
          <a:xfrm>
            <a:off x="2286000" y="1084399"/>
            <a:ext cx="228600" cy="228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2E4B75-72D9-54E3-CF94-61807DD994C5}"/>
              </a:ext>
            </a:extLst>
          </p:cNvPr>
          <p:cNvSpPr txBox="1"/>
          <p:nvPr/>
        </p:nvSpPr>
        <p:spPr>
          <a:xfrm>
            <a:off x="2691860" y="985239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signal point of a strategy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F52C0C2-061B-3C50-F183-09B22F712A06}"/>
              </a:ext>
            </a:extLst>
          </p:cNvPr>
          <p:cNvSpPr/>
          <p:nvPr/>
        </p:nvSpPr>
        <p:spPr>
          <a:xfrm>
            <a:off x="7618456" y="2109492"/>
            <a:ext cx="558260" cy="2926442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7CC08D-22D6-1C9C-71B3-EB04D0B775EA}"/>
              </a:ext>
            </a:extLst>
          </p:cNvPr>
          <p:cNvSpPr/>
          <p:nvPr/>
        </p:nvSpPr>
        <p:spPr>
          <a:xfrm>
            <a:off x="8436461" y="2117628"/>
            <a:ext cx="558260" cy="2926442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EC006A9-74E0-6F89-3948-11A942F5874B}"/>
              </a:ext>
            </a:extLst>
          </p:cNvPr>
          <p:cNvSpPr/>
          <p:nvPr/>
        </p:nvSpPr>
        <p:spPr>
          <a:xfrm>
            <a:off x="9957761" y="2109492"/>
            <a:ext cx="558260" cy="2926442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5322058-E18D-6C3A-4854-4C4FC521AEB0}"/>
              </a:ext>
            </a:extLst>
          </p:cNvPr>
          <p:cNvSpPr/>
          <p:nvPr/>
        </p:nvSpPr>
        <p:spPr>
          <a:xfrm>
            <a:off x="5128075" y="2097768"/>
            <a:ext cx="558260" cy="2926442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C50F550-7243-9BD1-4F01-0A275DEB534D}"/>
              </a:ext>
            </a:extLst>
          </p:cNvPr>
          <p:cNvSpPr/>
          <p:nvPr/>
        </p:nvSpPr>
        <p:spPr>
          <a:xfrm>
            <a:off x="5941710" y="2088120"/>
            <a:ext cx="558260" cy="2926442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A93A4D-628D-F771-76EA-17F52CA355BE}"/>
              </a:ext>
            </a:extLst>
          </p:cNvPr>
          <p:cNvSpPr/>
          <p:nvPr/>
        </p:nvSpPr>
        <p:spPr>
          <a:xfrm>
            <a:off x="6830738" y="2117628"/>
            <a:ext cx="558260" cy="2926442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E2D48FE-956E-607A-9815-54BF2C802C28}"/>
              </a:ext>
            </a:extLst>
          </p:cNvPr>
          <p:cNvSpPr/>
          <p:nvPr/>
        </p:nvSpPr>
        <p:spPr>
          <a:xfrm>
            <a:off x="3246373" y="2134272"/>
            <a:ext cx="558260" cy="2926442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3C024AC-028D-BF29-2CD6-157F1C432486}"/>
              </a:ext>
            </a:extLst>
          </p:cNvPr>
          <p:cNvSpPr/>
          <p:nvPr/>
        </p:nvSpPr>
        <p:spPr>
          <a:xfrm>
            <a:off x="4089940" y="2120430"/>
            <a:ext cx="558260" cy="2926442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78BD22A-F3D6-D30D-AFC4-1B134EB55E7E}"/>
              </a:ext>
            </a:extLst>
          </p:cNvPr>
          <p:cNvSpPr/>
          <p:nvPr/>
        </p:nvSpPr>
        <p:spPr>
          <a:xfrm>
            <a:off x="6398100" y="767929"/>
            <a:ext cx="369333" cy="1111820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C1E499B-AC31-4E13-1892-E3716BFBA9CF}"/>
              </a:ext>
            </a:extLst>
          </p:cNvPr>
          <p:cNvSpPr txBox="1"/>
          <p:nvPr/>
        </p:nvSpPr>
        <p:spPr>
          <a:xfrm>
            <a:off x="6830738" y="104898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Up-to-date portfolio view may be required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A423863-2BFA-007C-5F75-BA2C53F90BA0}"/>
              </a:ext>
            </a:extLst>
          </p:cNvPr>
          <p:cNvSpPr txBox="1"/>
          <p:nvPr/>
        </p:nvSpPr>
        <p:spPr>
          <a:xfrm>
            <a:off x="4267200" y="5579837"/>
            <a:ext cx="7804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Easier Model: Signal point actions </a:t>
            </a:r>
            <a:r>
              <a:rPr lang="en-US" i="1" dirty="0"/>
              <a:t>can</a:t>
            </a:r>
            <a:r>
              <a:rPr lang="en-US" dirty="0"/>
              <a:t> be computed independently</a:t>
            </a:r>
            <a:br>
              <a:rPr lang="en-US" dirty="0"/>
            </a:br>
            <a:r>
              <a:rPr lang="en-US" dirty="0"/>
              <a:t>Harder Model:                 … </a:t>
            </a:r>
            <a:r>
              <a:rPr lang="en-US" i="1" dirty="0"/>
              <a:t>cannot always be </a:t>
            </a:r>
            <a:r>
              <a:rPr lang="en-US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689197809"/>
      </p:ext>
    </p:extLst>
  </p:cSld>
  <p:clrMapOvr>
    <a:masterClrMapping/>
  </p:clrMapOvr>
</p:sld>
</file>

<file path=ppt/theme/theme1.xml><?xml version="1.0" encoding="utf-8"?>
<a:theme xmlns:a="http://schemas.openxmlformats.org/drawingml/2006/main" name="3_Pitchbook">
  <a:themeElements>
    <a:clrScheme name="3_Pitchbook 1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FFFFFF"/>
      </a:accent3>
      <a:accent4>
        <a:srgbClr val="000000"/>
      </a:accent4>
      <a:accent5>
        <a:srgbClr val="F6C0AA"/>
      </a:accent5>
      <a:accent6>
        <a:srgbClr val="902430"/>
      </a:accent6>
      <a:hlink>
        <a:srgbClr val="6B9F25"/>
      </a:hlink>
      <a:folHlink>
        <a:srgbClr val="B26B02"/>
      </a:folHlink>
    </a:clrScheme>
    <a:fontScheme name="3_Pitchboo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Pitchbook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FFFFFF"/>
        </a:accent3>
        <a:accent4>
          <a:srgbClr val="000000"/>
        </a:accent4>
        <a:accent5>
          <a:srgbClr val="F6C0AA"/>
        </a:accent5>
        <a:accent6>
          <a:srgbClr val="902430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20730</TotalTime>
  <Words>1503</Words>
  <Application>Microsoft Office PowerPoint</Application>
  <PresentationFormat>Widescreen</PresentationFormat>
  <Paragraphs>189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3_Pitchbook</vt:lpstr>
      <vt:lpstr>Office Theme</vt:lpstr>
      <vt:lpstr>PowerPoint Presentation</vt:lpstr>
      <vt:lpstr>STAC-A3 Recap – Data Model</vt:lpstr>
      <vt:lpstr>STAC-A3 Recap – Mean Revert (Current Benchmark)</vt:lpstr>
      <vt:lpstr>STAC-A3 Recap: BLASH (Proposal)</vt:lpstr>
      <vt:lpstr>STAC-A3 Recap: Options (Preliminary Proposal)</vt:lpstr>
      <vt:lpstr>How does Portfolio Trading Benchmark (PTB) proposal address previous issues?</vt:lpstr>
      <vt:lpstr>How does the proposed PTB address these issues? (cont.)</vt:lpstr>
      <vt:lpstr>High Level View</vt:lpstr>
      <vt:lpstr>Simulation-Level View</vt:lpstr>
      <vt:lpstr>Portfolio Trading Benchmark (PTB) Overview</vt:lpstr>
      <vt:lpstr>PTB Details</vt:lpstr>
      <vt:lpstr>PTB Details (cont.)</vt:lpstr>
      <vt:lpstr>Backup / Details</vt:lpstr>
      <vt:lpstr>Market Data Changes Required</vt:lpstr>
      <vt:lpstr>Parameters Background</vt:lpstr>
      <vt:lpstr>Parameters Details</vt:lpstr>
      <vt:lpstr>Characterization</vt:lpstr>
      <vt:lpstr>Characterization</vt:lpstr>
      <vt:lpstr>Characterization Notes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STAC ML Training Benchmark Discussion</dc:title>
  <dc:creator>bishop.brock@stacresearch.com</dc:creator>
  <cp:lastModifiedBy>Bishop Brock</cp:lastModifiedBy>
  <cp:revision>477</cp:revision>
  <cp:lastPrinted>2021-11-01T20:38:05Z</cp:lastPrinted>
  <dcterms:created xsi:type="dcterms:W3CDTF">2009-10-26T20:21:45Z</dcterms:created>
  <dcterms:modified xsi:type="dcterms:W3CDTF">2023-04-18T16:08:10Z</dcterms:modified>
</cp:coreProperties>
</file>